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Rokkitt" charset="1" panose="00000500000000000000"/>
      <p:regular r:id="rId58"/>
    </p:embeddedFont>
    <p:embeddedFont>
      <p:font typeface="Georgia Pro" charset="1" panose="02040502050405020303"/>
      <p:regular r:id="rId59"/>
    </p:embeddedFont>
    <p:embeddedFont>
      <p:font typeface="Rokkitt Bold" charset="1" panose="00000800000000000000"/>
      <p:regular r:id="rId60"/>
    </p:embeddedFont>
    <p:embeddedFont>
      <p:font typeface="Noto Sans" charset="1" panose="020B0502040504020204"/>
      <p:regular r:id="rId61"/>
    </p:embeddedFont>
    <p:embeddedFont>
      <p:font typeface="Georgia Pro Italics" charset="1" panose="02040502050405090303"/>
      <p:regular r:id="rId62"/>
    </p:embeddedFont>
    <p:embeddedFont>
      <p:font typeface="Proxima Nova" charset="1" panose="02000506030000020004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7074" y="7192243"/>
            <a:ext cx="9668383" cy="65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4"/>
              </a:lnSpc>
            </a:pPr>
            <a:r>
              <a:rPr lang="en-US" sz="3845">
                <a:solidFill>
                  <a:srgbClr val="1D1C24"/>
                </a:solidFill>
                <a:latin typeface="Rokkitt"/>
                <a:ea typeface="Rokkitt"/>
                <a:cs typeface="Rokkitt"/>
                <a:sym typeface="Rokkitt"/>
              </a:rPr>
              <a:t>Mai Hoàng Thái - </a:t>
            </a:r>
            <a:r>
              <a:rPr lang="en-US" sz="3845">
                <a:solidFill>
                  <a:srgbClr val="1D1C24"/>
                </a:solidFill>
                <a:latin typeface="Rokkitt"/>
                <a:ea typeface="Rokkitt"/>
                <a:cs typeface="Rokkitt"/>
                <a:sym typeface="Rokkitt"/>
              </a:rPr>
              <a:t>523H0177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7074" y="7770830"/>
            <a:ext cx="9668383" cy="65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4"/>
              </a:lnSpc>
            </a:pPr>
            <a:r>
              <a:rPr lang="en-US" sz="3845">
                <a:solidFill>
                  <a:srgbClr val="1D1C24"/>
                </a:solidFill>
                <a:latin typeface="Rokkitt"/>
                <a:ea typeface="Rokkitt"/>
                <a:cs typeface="Rokkitt"/>
                <a:sym typeface="Rokkitt"/>
              </a:rPr>
              <a:t>Nguyễn Trần Hoàng Nhân - </a:t>
            </a:r>
            <a:r>
              <a:rPr lang="en-US" sz="3845">
                <a:solidFill>
                  <a:srgbClr val="1D1C24"/>
                </a:solidFill>
                <a:latin typeface="Rokkitt"/>
                <a:ea typeface="Rokkitt"/>
                <a:cs typeface="Rokkitt"/>
                <a:sym typeface="Rokkitt"/>
              </a:rPr>
              <a:t>523H0164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5720" y="4637047"/>
            <a:ext cx="8239025" cy="95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0"/>
              </a:lnSpc>
            </a:pPr>
            <a:r>
              <a:rPr lang="en-US" sz="7070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Ensemble Learning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693069" y="0"/>
            <a:ext cx="9319287" cy="10287000"/>
            <a:chOff x="0" y="0"/>
            <a:chExt cx="879649" cy="9709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9649" cy="970992"/>
            </a:xfrm>
            <a:custGeom>
              <a:avLst/>
              <a:gdLst/>
              <a:ahLst/>
              <a:cxnLst/>
              <a:rect r="r" b="b" t="t" l="l"/>
              <a:pathLst>
                <a:path h="970992" w="879649">
                  <a:moveTo>
                    <a:pt x="0" y="0"/>
                  </a:moveTo>
                  <a:lnTo>
                    <a:pt x="879649" y="0"/>
                  </a:lnTo>
                  <a:lnTo>
                    <a:pt x="879649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l="-5191" t="0" r="-519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446644" y="3208281"/>
            <a:ext cx="10727223" cy="130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1"/>
              </a:lnSpc>
            </a:pPr>
            <a:r>
              <a:rPr lang="en-US" sz="9001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6235" y="6488560"/>
            <a:ext cx="9668383" cy="77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4"/>
              </a:lnSpc>
            </a:pPr>
            <a:r>
              <a:rPr lang="en-US" sz="4545">
                <a:solidFill>
                  <a:srgbClr val="1D1C24"/>
                </a:solidFill>
                <a:latin typeface="Rokkitt"/>
                <a:ea typeface="Rokkitt"/>
                <a:cs typeface="Rokkitt"/>
                <a:sym typeface="Rokkitt"/>
              </a:rPr>
              <a:t>Members: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7325" y="5511951"/>
            <a:ext cx="7535815" cy="62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62"/>
              </a:lnSpc>
            </a:pPr>
            <a:r>
              <a:rPr lang="en-US" sz="3615">
                <a:solidFill>
                  <a:srgbClr val="1D1C24"/>
                </a:solidFill>
                <a:latin typeface="Rokkitt"/>
                <a:ea typeface="Rokkitt"/>
                <a:cs typeface="Rokkitt"/>
                <a:sym typeface="Rokkitt"/>
              </a:rPr>
              <a:t>Lecturer: PhD Trần Lương Quốc Đại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85827" y="4360091"/>
            <a:ext cx="9916346" cy="182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685"/>
              </a:lnSpc>
            </a:pPr>
            <a:r>
              <a:rPr lang="en-US" sz="13685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238619" y="4194984"/>
            <a:ext cx="1341481" cy="134148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80709" y="3410505"/>
            <a:ext cx="14952763" cy="58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2"/>
              </a:lnSpc>
            </a:pPr>
            <a:r>
              <a:rPr lang="en-US" b="true" sz="40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Bootstrap Sampling (The "Bag" part):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474" y="2603028"/>
            <a:ext cx="552819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Theoretic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al Framework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932278" y="4214034"/>
            <a:ext cx="1341481" cy="134148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26184" y="4214034"/>
            <a:ext cx="1341481" cy="134148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20089" y="4214034"/>
            <a:ext cx="1341481" cy="134148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013995" y="4214034"/>
            <a:ext cx="1341481" cy="134148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707900" y="4175934"/>
            <a:ext cx="1341481" cy="134148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6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4301536" y="5754867"/>
            <a:ext cx="4837447" cy="1055903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144000" y="5754867"/>
            <a:ext cx="0" cy="1055903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9138983" y="5754867"/>
            <a:ext cx="4910398" cy="1055903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2142673" y="7048469"/>
            <a:ext cx="1341481" cy="134148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565288" y="7048469"/>
            <a:ext cx="1341481" cy="134148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992494" y="7048469"/>
            <a:ext cx="1341481" cy="134148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048349" y="7048469"/>
            <a:ext cx="1341481" cy="1341481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2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470964" y="7048469"/>
            <a:ext cx="1341481" cy="1341481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4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898170" y="7048469"/>
            <a:ext cx="1341481" cy="134148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6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1953730" y="7048469"/>
            <a:ext cx="1341481" cy="1341481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3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376345" y="7048469"/>
            <a:ext cx="1341481" cy="1341481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3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4803551" y="7048469"/>
            <a:ext cx="1341481" cy="1341481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7AD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4</a:t>
              </a:r>
            </a:p>
          </p:txBody>
        </p:sp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37600" y="4622213"/>
            <a:ext cx="558643" cy="487022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03001" y="8509994"/>
            <a:ext cx="731172" cy="623646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73397" y="8509994"/>
            <a:ext cx="731172" cy="623646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81500" y="8509994"/>
            <a:ext cx="731172" cy="6236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0709" y="3410505"/>
            <a:ext cx="14952763" cy="610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2"/>
              </a:lnSpc>
            </a:pPr>
            <a:r>
              <a:rPr lang="en-US" sz="40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Bootstrap Sampling (The "Bag" part):</a:t>
            </a:r>
          </a:p>
          <a:p>
            <a:pPr algn="just">
              <a:lnSpc>
                <a:spcPts val="4422"/>
              </a:lnSpc>
            </a:pP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Out-of-Bag (OOB):</a:t>
            </a:r>
          </a:p>
          <a:p>
            <a:pPr algn="just" marL="867918" indent="-433959" lvl="1">
              <a:lnSpc>
                <a:spcPts val="4422"/>
              </a:lnSpc>
              <a:buFont typeface="Arial"/>
              <a:buChar char="•"/>
            </a:pP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When we create a Bootstrap sample (the "bag"), we pick data randomly with replacement.</a:t>
            </a:r>
          </a:p>
          <a:p>
            <a:pPr algn="just" marL="867918" indent="-433959" lvl="1">
              <a:lnSpc>
                <a:spcPts val="4422"/>
              </a:lnSpc>
              <a:buFont typeface="Arial"/>
              <a:buChar char="•"/>
            </a:pP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Because of this, approximately 36.8% of the original data is never selected for a specific model.</a:t>
            </a:r>
          </a:p>
          <a:p>
            <a:pPr algn="just" marL="867918" indent="-433959" lvl="1">
              <a:lnSpc>
                <a:spcPts val="4422"/>
              </a:lnSpc>
              <a:buFont typeface="Arial"/>
              <a:buChar char="•"/>
            </a:pP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These "leftover" samples are called Out-of-Bag (OOB) samples. We use them to test the model immediately.</a:t>
            </a:r>
          </a:p>
          <a:p>
            <a:pPr algn="just" marL="867918" indent="-433959" lvl="1">
              <a:lnSpc>
                <a:spcPts val="4422"/>
              </a:lnSpc>
              <a:buFont typeface="Arial"/>
              <a:buChar char="•"/>
            </a:pP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It acts as a built-in validation set. You get an unbiased error estimate "for free" without needing a separate cross-validation step.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474" y="2603028"/>
            <a:ext cx="552819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Theoretic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al Framework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0709" y="3410505"/>
            <a:ext cx="14952763" cy="500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2"/>
              </a:lnSpc>
            </a:pPr>
            <a:r>
              <a:rPr lang="en-US" sz="40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Para</a:t>
            </a:r>
            <a:r>
              <a:rPr lang="en-US" sz="40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llel Training:</a:t>
            </a:r>
          </a:p>
          <a:p>
            <a:pPr algn="just">
              <a:lnSpc>
                <a:spcPts val="4422"/>
              </a:lnSpc>
            </a:pP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This is the biggest technical advantage of Bagging over other methods.</a:t>
            </a:r>
          </a:p>
          <a:p>
            <a:pPr algn="just" marL="867918" indent="-433959" lvl="1">
              <a:lnSpc>
                <a:spcPts val="4422"/>
              </a:lnSpc>
              <a:buFont typeface="Arial"/>
              <a:buChar char="•"/>
            </a:pP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Independence: In Bagging, sub-models (base learners) are trained on different subsets of data. Model A does not need the output of Model B. They are completely independent.</a:t>
            </a:r>
          </a:p>
          <a:p>
            <a:pPr algn="just" marL="867918" indent="-433959" lvl="1">
              <a:lnSpc>
                <a:spcPts val="4422"/>
              </a:lnSpc>
              <a:buFont typeface="Arial"/>
              <a:buChar char="•"/>
            </a:pP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Models are trained in parallel.</a:t>
            </a:r>
          </a:p>
          <a:p>
            <a:pPr algn="just">
              <a:lnSpc>
                <a:spcPts val="4422"/>
              </a:lnSpc>
            </a:pP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→ Helps to significantly reduce training time, especially when the data is large and the model is complex.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474" y="2603028"/>
            <a:ext cx="552819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Theoretic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al Framework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9555"/>
            <a:ext cx="14952763" cy="3356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01"/>
              </a:lnSpc>
            </a:pPr>
            <a:r>
              <a:rPr lang="en-US" sz="48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Aggr</a:t>
            </a:r>
            <a:r>
              <a:rPr lang="en-US" sz="48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egation:</a:t>
            </a:r>
          </a:p>
          <a:p>
            <a:pPr algn="just">
              <a:lnSpc>
                <a:spcPts val="5301"/>
              </a:lnSpc>
            </a:pPr>
            <a:r>
              <a:rPr lang="en-US" sz="48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Aggregation is the step where we consult to make the final decision:</a:t>
            </a:r>
          </a:p>
          <a:p>
            <a:pPr algn="just" marL="1040634" indent="-520317" lvl="1">
              <a:lnSpc>
                <a:spcPts val="5301"/>
              </a:lnSpc>
              <a:buFont typeface="Arial"/>
              <a:buChar char="•"/>
            </a:pPr>
            <a:r>
              <a:rPr lang="en-US" sz="48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For Regression</a:t>
            </a:r>
          </a:p>
          <a:p>
            <a:pPr algn="just" marL="1040634" indent="-520317" lvl="1">
              <a:lnSpc>
                <a:spcPts val="5301"/>
              </a:lnSpc>
              <a:buFont typeface="Arial"/>
              <a:buChar char="•"/>
            </a:pPr>
            <a:r>
              <a:rPr lang="en-US" sz="48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For Classification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552819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Theoretic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al Framework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06461" y="4728384"/>
            <a:ext cx="11301259" cy="4195592"/>
          </a:xfrm>
          <a:custGeom>
            <a:avLst/>
            <a:gdLst/>
            <a:ahLst/>
            <a:cxnLst/>
            <a:rect r="r" b="b" t="t" l="l"/>
            <a:pathLst>
              <a:path h="4195592" w="11301259">
                <a:moveTo>
                  <a:pt x="0" y="0"/>
                </a:moveTo>
                <a:lnTo>
                  <a:pt x="11301259" y="0"/>
                </a:lnTo>
                <a:lnTo>
                  <a:pt x="11301259" y="4195592"/>
                </a:lnTo>
                <a:lnTo>
                  <a:pt x="0" y="4195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0709" y="3410505"/>
            <a:ext cx="14952763" cy="113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7918" indent="-433959" lvl="1">
              <a:lnSpc>
                <a:spcPts val="4422"/>
              </a:lnSpc>
              <a:buFont typeface="Arial"/>
              <a:buChar char="•"/>
            </a:pPr>
            <a:r>
              <a:rPr lang="en-US" b="true" sz="40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For Regression: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The final result is the average of all the predictions from the sub-models.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474" y="2603028"/>
            <a:ext cx="552819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Theoretic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al Framework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1351" y="5779053"/>
            <a:ext cx="9125298" cy="4140604"/>
          </a:xfrm>
          <a:custGeom>
            <a:avLst/>
            <a:gdLst/>
            <a:ahLst/>
            <a:cxnLst/>
            <a:rect r="r" b="b" t="t" l="l"/>
            <a:pathLst>
              <a:path h="4140604" w="9125298">
                <a:moveTo>
                  <a:pt x="0" y="0"/>
                </a:moveTo>
                <a:lnTo>
                  <a:pt x="9125298" y="0"/>
                </a:lnTo>
                <a:lnTo>
                  <a:pt x="9125298" y="4140604"/>
                </a:lnTo>
                <a:lnTo>
                  <a:pt x="0" y="4140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0669" y="3237529"/>
            <a:ext cx="14952763" cy="254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For Classification: 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The most common method is Voting:</a:t>
            </a:r>
          </a:p>
          <a:p>
            <a:pPr algn="just" marL="1563120" indent="-521040" lvl="2">
              <a:lnSpc>
                <a:spcPts val="3982"/>
              </a:lnSpc>
              <a:buFont typeface="Arial"/>
              <a:buChar char="⚬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Hard Voting: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Each model votes for 1 class label.</a:t>
            </a:r>
          </a:p>
          <a:p>
            <a:pPr algn="just" marL="1563120" indent="-521040" lvl="2">
              <a:lnSpc>
                <a:spcPts val="3982"/>
              </a:lnSpc>
              <a:buFont typeface="Arial"/>
              <a:buChar char="⚬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Soft Voting: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The models give probabilities for each class. The system will average those probabilities and choose the class with the highest average probability.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474" y="2603028"/>
            <a:ext cx="552819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Theoretic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al Framework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0709" y="3410505"/>
            <a:ext cx="14952763" cy="445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2"/>
              </a:lnSpc>
            </a:pP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Bagg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in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g reduces Variance because it follows the statistical principle: "Random errors cancel each other out when added together."</a:t>
            </a:r>
          </a:p>
          <a:p>
            <a:pPr algn="just" marL="867918" indent="-433959" lvl="1">
              <a:lnSpc>
                <a:spcPts val="4422"/>
              </a:lnSpc>
              <a:buFont typeface="Arial"/>
              <a:buChar char="•"/>
            </a:pPr>
            <a:r>
              <a:rPr lang="en-US" b="true" sz="40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Independent: 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Due to Bootstrapping, individual base models produce random and distinct errors.</a:t>
            </a:r>
          </a:p>
          <a:p>
            <a:pPr algn="just" marL="867918" indent="-433959" lvl="1">
              <a:lnSpc>
                <a:spcPts val="4422"/>
              </a:lnSpc>
              <a:buFont typeface="Arial"/>
              <a:buChar char="•"/>
            </a:pPr>
            <a:r>
              <a:rPr lang="en-US" b="true" sz="40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Cancellation: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When combined, the positive errors 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from one model are compensated for by the negative errors of another.</a:t>
            </a:r>
          </a:p>
          <a:p>
            <a:pPr algn="just" marL="867918" indent="-433959" lvl="1">
              <a:lnSpc>
                <a:spcPts val="4422"/>
              </a:lnSpc>
              <a:buFont typeface="Arial"/>
              <a:buChar char="•"/>
            </a:pPr>
            <a:r>
              <a:rPr lang="en-US" b="true" sz="40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Result: 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The final output captures the most accurate "central tendency," remaining stable and less susceptible to noise.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474" y="2603028"/>
            <a:ext cx="7694414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Why Bagging Reduces V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ariance?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25761" y="4175934"/>
            <a:ext cx="9236477" cy="1119923"/>
          </a:xfrm>
          <a:custGeom>
            <a:avLst/>
            <a:gdLst/>
            <a:ahLst/>
            <a:cxnLst/>
            <a:rect r="r" b="b" t="t" l="l"/>
            <a:pathLst>
              <a:path h="1119923" w="9236477">
                <a:moveTo>
                  <a:pt x="0" y="0"/>
                </a:moveTo>
                <a:lnTo>
                  <a:pt x="9236478" y="0"/>
                </a:lnTo>
                <a:lnTo>
                  <a:pt x="9236478" y="1119923"/>
                </a:lnTo>
                <a:lnTo>
                  <a:pt x="0" y="1119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0709" y="3410505"/>
            <a:ext cx="14952763" cy="58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2"/>
              </a:lnSpc>
            </a:pP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Variance Re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duc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tion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For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m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ul</a:t>
            </a:r>
            <a:r>
              <a:rPr lang="en-US" sz="40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474" y="2603028"/>
            <a:ext cx="7694414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Why Bagging Reduces V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ariance?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12251" y="5646238"/>
            <a:ext cx="9463498" cy="44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2"/>
              </a:lnSpc>
            </a:pPr>
            <a:r>
              <a:rPr lang="en-US" sz="3020" i="true">
                <a:solidFill>
                  <a:srgbClr val="000000"/>
                </a:solidFill>
                <a:latin typeface="Georgia Pro Italics"/>
                <a:ea typeface="Georgia Pro Italics"/>
                <a:cs typeface="Georgia Pro Italics"/>
                <a:sym typeface="Georgia Pro Italics"/>
              </a:rPr>
              <a:t>(Note: This assumes models are perfe</a:t>
            </a:r>
            <a:r>
              <a:rPr lang="en-US" sz="3020" i="true">
                <a:solidFill>
                  <a:srgbClr val="000000"/>
                </a:solidFill>
                <a:latin typeface="Georgia Pro Italics"/>
                <a:ea typeface="Georgia Pro Italics"/>
                <a:cs typeface="Georgia Pro Italics"/>
                <a:sym typeface="Georgia Pro Italics"/>
              </a:rPr>
              <a:t>ctly independent)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67619" y="3237529"/>
            <a:ext cx="14952763" cy="229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Current configuration: 50 trees</a:t>
            </a:r>
          </a:p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Single tree acc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uracy: 0.8333</a:t>
            </a:r>
          </a:p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Bagg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ing accuracy: 0.8889</a:t>
            </a:r>
          </a:p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Improvement: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+5.56%</a:t>
            </a:r>
          </a:p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Boundary is 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m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uch smoother than single tree!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308342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1883" y="5537118"/>
            <a:ext cx="15384234" cy="4749882"/>
          </a:xfrm>
          <a:custGeom>
            <a:avLst/>
            <a:gdLst/>
            <a:ahLst/>
            <a:cxnLst/>
            <a:rect r="r" b="b" t="t" l="l"/>
            <a:pathLst>
              <a:path h="4749882" w="15384234">
                <a:moveTo>
                  <a:pt x="0" y="0"/>
                </a:moveTo>
                <a:lnTo>
                  <a:pt x="15384234" y="0"/>
                </a:lnTo>
                <a:lnTo>
                  <a:pt x="15384234" y="4749882"/>
                </a:lnTo>
                <a:lnTo>
                  <a:pt x="0" y="4749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82643" y="0"/>
            <a:ext cx="8537564" cy="10287000"/>
            <a:chOff x="0" y="0"/>
            <a:chExt cx="805862" cy="970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5862" cy="970992"/>
            </a:xfrm>
            <a:custGeom>
              <a:avLst/>
              <a:gdLst/>
              <a:ahLst/>
              <a:cxnLst/>
              <a:rect r="r" b="b" t="t" l="l"/>
              <a:pathLst>
                <a:path h="970992" w="805862">
                  <a:moveTo>
                    <a:pt x="0" y="0"/>
                  </a:moveTo>
                  <a:lnTo>
                    <a:pt x="805862" y="0"/>
                  </a:lnTo>
                  <a:lnTo>
                    <a:pt x="805862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l="-10245" t="0" r="-1024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7174" y="2696018"/>
            <a:ext cx="11112130" cy="142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40"/>
              </a:lnSpc>
            </a:pPr>
            <a:r>
              <a:rPr lang="en-US" sz="9945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174" y="4164395"/>
            <a:ext cx="7188709" cy="542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26421" indent="-763210" lvl="1">
              <a:lnSpc>
                <a:spcPts val="7070"/>
              </a:lnSpc>
              <a:buAutoNum type="arabicPeriod" startAt="1"/>
            </a:pPr>
            <a:r>
              <a:rPr lang="en-US" sz="7070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Introduction</a:t>
            </a:r>
          </a:p>
          <a:p>
            <a:pPr algn="l" marL="1526421" indent="-763210" lvl="1">
              <a:lnSpc>
                <a:spcPts val="7070"/>
              </a:lnSpc>
              <a:buAutoNum type="arabicPeriod" startAt="1"/>
            </a:pPr>
            <a:r>
              <a:rPr lang="en-US" sz="7070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  <a:p>
            <a:pPr algn="l" marL="1526421" indent="-763210" lvl="1">
              <a:lnSpc>
                <a:spcPts val="7070"/>
              </a:lnSpc>
              <a:buAutoNum type="arabicPeriod" startAt="1"/>
            </a:pPr>
            <a:r>
              <a:rPr lang="en-US" sz="7070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  <a:p>
            <a:pPr algn="l" marL="1526421" indent="-763210" lvl="1">
              <a:lnSpc>
                <a:spcPts val="7070"/>
              </a:lnSpc>
              <a:buAutoNum type="arabicPeriod" startAt="1"/>
            </a:pPr>
            <a:r>
              <a:rPr lang="en-US" sz="7070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Stacking</a:t>
            </a:r>
          </a:p>
          <a:p>
            <a:pPr algn="l" marL="1526421" indent="-763210" lvl="1">
              <a:lnSpc>
                <a:spcPts val="7070"/>
              </a:lnSpc>
              <a:buAutoNum type="arabicPeriod" startAt="1"/>
            </a:pPr>
            <a:r>
              <a:rPr lang="en-US" sz="7070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Comparision</a:t>
            </a:r>
          </a:p>
          <a:p>
            <a:pPr algn="l" marL="1526421" indent="-763210" lvl="1">
              <a:lnSpc>
                <a:spcPts val="7070"/>
              </a:lnSpc>
              <a:buAutoNum type="arabicPeriod" startAt="1"/>
            </a:pPr>
            <a:r>
              <a:rPr lang="en-US" sz="7070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67619" y="3237529"/>
            <a:ext cx="14952763" cy="229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Current configuration: 50 trees</a:t>
            </a:r>
          </a:p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Single tree MSE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: 0.0598</a:t>
            </a:r>
          </a:p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Bagg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ing MSE: 0.0563</a:t>
            </a:r>
          </a:p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MSE 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reduction: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5.85%</a:t>
            </a:r>
          </a:p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N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otice: Bagging 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moderately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smooths the prediction!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308342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1883" y="5537118"/>
            <a:ext cx="15384234" cy="4749882"/>
          </a:xfrm>
          <a:custGeom>
            <a:avLst/>
            <a:gdLst/>
            <a:ahLst/>
            <a:cxnLst/>
            <a:rect r="r" b="b" t="t" l="l"/>
            <a:pathLst>
              <a:path h="4749882" w="15384234">
                <a:moveTo>
                  <a:pt x="0" y="0"/>
                </a:moveTo>
                <a:lnTo>
                  <a:pt x="15384234" y="0"/>
                </a:lnTo>
                <a:lnTo>
                  <a:pt x="15384234" y="4749882"/>
                </a:lnTo>
                <a:lnTo>
                  <a:pt x="0" y="4749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67619" y="3237529"/>
            <a:ext cx="14952763" cy="184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Variance reduced by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: 57.58%</a:t>
            </a:r>
          </a:p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Bias cha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nged by: -74.03%</a:t>
            </a:r>
          </a:p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Total error 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reduced by: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58.70%</a:t>
            </a:r>
          </a:p>
          <a:p>
            <a:pPr algn="just">
              <a:lnSpc>
                <a:spcPts val="3652"/>
              </a:lnSpc>
            </a:pP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CONCLUSION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: Bagging re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duces VARIANCE</a:t>
            </a:r>
            <a:r>
              <a:rPr lang="en-US" sz="33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without increasing BIAS!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308342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58068" y="5079918"/>
            <a:ext cx="14771864" cy="5207082"/>
          </a:xfrm>
          <a:custGeom>
            <a:avLst/>
            <a:gdLst/>
            <a:ahLst/>
            <a:cxnLst/>
            <a:rect r="r" b="b" t="t" l="l"/>
            <a:pathLst>
              <a:path h="5207082" w="14771864">
                <a:moveTo>
                  <a:pt x="0" y="0"/>
                </a:moveTo>
                <a:lnTo>
                  <a:pt x="14771864" y="0"/>
                </a:lnTo>
                <a:lnTo>
                  <a:pt x="14771864" y="5207082"/>
                </a:lnTo>
                <a:lnTo>
                  <a:pt x="0" y="5207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0709" y="3420030"/>
            <a:ext cx="14952763" cy="506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The Foundation:</a:t>
            </a: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 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Random Forest is Bagging applied to Decision Trees.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The Problem of Bagging: 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Tree Correlation: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If the data has strong features, all trees will select them at the root.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Result: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The trees become structurally identical, limiting the reduction of variance.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The Random Forest "Twist":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Random Feature Selection: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At each split, the tree is forced to consider only a random subset of features.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Effect: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This forces trees to be different, further reducing variance.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3657838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Random Forest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7619" y="3237529"/>
            <a:ext cx="14952763" cy="52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The Formula: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349715" y="3641994"/>
            <a:ext cx="11588571" cy="869143"/>
          </a:xfrm>
          <a:custGeom>
            <a:avLst/>
            <a:gdLst/>
            <a:ahLst/>
            <a:cxnLst/>
            <a:rect r="r" b="b" t="t" l="l"/>
            <a:pathLst>
              <a:path h="869143" w="11588571">
                <a:moveTo>
                  <a:pt x="0" y="0"/>
                </a:moveTo>
                <a:lnTo>
                  <a:pt x="11588570" y="0"/>
                </a:lnTo>
                <a:lnTo>
                  <a:pt x="11588570" y="869143"/>
                </a:lnTo>
                <a:lnTo>
                  <a:pt x="0" y="869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38479" y="5349337"/>
            <a:ext cx="7611042" cy="4937663"/>
          </a:xfrm>
          <a:custGeom>
            <a:avLst/>
            <a:gdLst/>
            <a:ahLst/>
            <a:cxnLst/>
            <a:rect r="r" b="b" t="t" l="l"/>
            <a:pathLst>
              <a:path h="4937663" w="7611042">
                <a:moveTo>
                  <a:pt x="0" y="0"/>
                </a:moveTo>
                <a:lnTo>
                  <a:pt x="7611042" y="0"/>
                </a:lnTo>
                <a:lnTo>
                  <a:pt x="7611042" y="4937663"/>
                </a:lnTo>
                <a:lnTo>
                  <a:pt x="0" y="4937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474" y="2603028"/>
            <a:ext cx="3657838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Random Forest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Bagging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7619" y="4355283"/>
            <a:ext cx="14952763" cy="102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Result: The trees are forced to be more diverse, which reduces Variance more strongly than Normal Bagging.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0187" y="4360091"/>
            <a:ext cx="12687625" cy="182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685"/>
              </a:lnSpc>
            </a:pPr>
            <a:r>
              <a:rPr lang="en-US" sz="13685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63397" y="5188124"/>
            <a:ext cx="10361206" cy="4649591"/>
          </a:xfrm>
          <a:custGeom>
            <a:avLst/>
            <a:gdLst/>
            <a:ahLst/>
            <a:cxnLst/>
            <a:rect r="r" b="b" t="t" l="l"/>
            <a:pathLst>
              <a:path h="4649591" w="10361206">
                <a:moveTo>
                  <a:pt x="0" y="0"/>
                </a:moveTo>
                <a:lnTo>
                  <a:pt x="10361206" y="0"/>
                </a:lnTo>
                <a:lnTo>
                  <a:pt x="10361206" y="4649591"/>
                </a:lnTo>
                <a:lnTo>
                  <a:pt x="0" y="4649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0709" y="3420030"/>
            <a:ext cx="14952763" cy="1768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1"/>
              </a:lnSpc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Boosting is a </a:t>
            </a:r>
            <a:r>
              <a:rPr lang="en-US" b="true" sz="42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sequential 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technique. Unlike Bagging (parallel), Boosting builds models one after another, where each new model tries to </a:t>
            </a:r>
            <a:r>
              <a:rPr lang="en-US" b="true" sz="42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fix the mistakes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of the previous one.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474" y="2603028"/>
            <a:ext cx="552819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Theoretic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al Framework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0030"/>
            <a:ext cx="14952763" cy="317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1"/>
              </a:lnSpc>
            </a:pPr>
            <a:r>
              <a:rPr lang="en-US" sz="45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Sequential Error Correction:</a:t>
            </a:r>
          </a:p>
          <a:p>
            <a:pPr algn="just" marL="975865" indent="-487933" lvl="1">
              <a:lnSpc>
                <a:spcPts val="4971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Boosting does not fit a single complex model at once.</a:t>
            </a:r>
          </a:p>
          <a:p>
            <a:pPr algn="just" marL="975865" indent="-487933" lvl="1">
              <a:lnSpc>
                <a:spcPts val="4971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Instead, it fits a sequence of weak models iteratively.</a:t>
            </a:r>
          </a:p>
          <a:p>
            <a:pPr algn="just" marL="975865" indent="-487933" lvl="1">
              <a:lnSpc>
                <a:spcPts val="4971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Key Mechanism: Every new model is trained specifically to fix the bias of the previous combined model.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947258" y="6927194"/>
            <a:ext cx="10393485" cy="844471"/>
          </a:xfrm>
          <a:custGeom>
            <a:avLst/>
            <a:gdLst/>
            <a:ahLst/>
            <a:cxnLst/>
            <a:rect r="r" b="b" t="t" l="l"/>
            <a:pathLst>
              <a:path h="844471" w="10393485">
                <a:moveTo>
                  <a:pt x="0" y="0"/>
                </a:moveTo>
                <a:lnTo>
                  <a:pt x="10393484" y="0"/>
                </a:lnTo>
                <a:lnTo>
                  <a:pt x="10393484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474" y="2603028"/>
            <a:ext cx="6812756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Why Boosting Reduces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 Bias?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0030"/>
            <a:ext cx="14952763" cy="505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1"/>
              </a:lnSpc>
            </a:pPr>
            <a:r>
              <a:rPr lang="en-US" sz="45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Increasing Model Complexity:</a:t>
            </a:r>
          </a:p>
          <a:p>
            <a:pPr algn="just" marL="975865" indent="-487933" lvl="1">
              <a:lnSpc>
                <a:spcPts val="4971"/>
              </a:lnSpc>
              <a:buFont typeface="Arial"/>
              <a:buChar char="•"/>
            </a:pPr>
            <a:r>
              <a:rPr lang="en-US" b="true" sz="45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Base Models:</a:t>
            </a:r>
            <a:r>
              <a:rPr lang="en-US" sz="45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We start with weak Learners which have High Bias.</a:t>
            </a:r>
          </a:p>
          <a:p>
            <a:pPr algn="just" marL="975865" indent="-487933" lvl="1">
              <a:lnSpc>
                <a:spcPts val="4971"/>
              </a:lnSpc>
              <a:buFont typeface="Arial"/>
              <a:buChar char="•"/>
            </a:pPr>
            <a:r>
              <a:rPr lang="en-US" b="true" sz="45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The Ensemble:</a:t>
            </a:r>
            <a:r>
              <a:rPr lang="en-US" sz="45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By summing up many simple corrections, the final ensemble becomes a highly complex function capable of fitting very non-linear data boundaries.</a:t>
            </a:r>
          </a:p>
          <a:p>
            <a:pPr algn="just" marL="975865" indent="-487933" lvl="1">
              <a:lnSpc>
                <a:spcPts val="4971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This transforms a High Bias system into a Low Bias system.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6812756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Why Boosting Reduces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 Bias?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0030"/>
            <a:ext cx="14952763" cy="525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1"/>
              </a:lnSpc>
            </a:pP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Mechanism: 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"Learning via Weights"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Initially, all data points have equal weights.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After training Model 1, the weights of misclassified examples are increased.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Model 2 is forced to focus on these "hard" examples (high-weight points).</a:t>
            </a:r>
          </a:p>
          <a:p>
            <a:pPr algn="just">
              <a:lnSpc>
                <a:spcPts val="4641"/>
              </a:lnSpc>
            </a:pP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Aggregation: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Final prediction is a weighted vote.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More accurate models get higher voting power.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227695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Ad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aBoost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9907" y="3208954"/>
            <a:ext cx="16548185" cy="6929553"/>
          </a:xfrm>
          <a:custGeom>
            <a:avLst/>
            <a:gdLst/>
            <a:ahLst/>
            <a:cxnLst/>
            <a:rect r="r" b="b" t="t" l="l"/>
            <a:pathLst>
              <a:path h="6929553" w="16548185">
                <a:moveTo>
                  <a:pt x="0" y="0"/>
                </a:moveTo>
                <a:lnTo>
                  <a:pt x="16548186" y="0"/>
                </a:lnTo>
                <a:lnTo>
                  <a:pt x="16548186" y="6929552"/>
                </a:lnTo>
                <a:lnTo>
                  <a:pt x="0" y="692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227695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Ad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aBoost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85827" y="4360091"/>
            <a:ext cx="9916346" cy="182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685"/>
              </a:lnSpc>
            </a:pPr>
            <a:r>
              <a:rPr lang="en-US" sz="13685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474" y="2603028"/>
            <a:ext cx="227695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Ad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0709" y="3420030"/>
            <a:ext cx="2720827" cy="606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1"/>
              </a:lnSpc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Example: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25241" y="2574453"/>
            <a:ext cx="17062488" cy="7641760"/>
            <a:chOff x="0" y="0"/>
            <a:chExt cx="22749983" cy="101890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3449226"/>
              <a:ext cx="6870754" cy="2232995"/>
            </a:xfrm>
            <a:custGeom>
              <a:avLst/>
              <a:gdLst/>
              <a:ahLst/>
              <a:cxnLst/>
              <a:rect r="r" b="b" t="t" l="l"/>
              <a:pathLst>
                <a:path h="2232995" w="6870754">
                  <a:moveTo>
                    <a:pt x="0" y="0"/>
                  </a:moveTo>
                  <a:lnTo>
                    <a:pt x="6870754" y="0"/>
                  </a:lnTo>
                  <a:lnTo>
                    <a:pt x="6870754" y="2232995"/>
                  </a:lnTo>
                  <a:lnTo>
                    <a:pt x="0" y="2232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2267" y="797109"/>
              <a:ext cx="7088873" cy="2232995"/>
            </a:xfrm>
            <a:custGeom>
              <a:avLst/>
              <a:gdLst/>
              <a:ahLst/>
              <a:cxnLst/>
              <a:rect r="r" b="b" t="t" l="l"/>
              <a:pathLst>
                <a:path h="2232995" w="7088873">
                  <a:moveTo>
                    <a:pt x="0" y="0"/>
                  </a:moveTo>
                  <a:lnTo>
                    <a:pt x="7088873" y="0"/>
                  </a:lnTo>
                  <a:lnTo>
                    <a:pt x="7088873" y="2232995"/>
                  </a:lnTo>
                  <a:lnTo>
                    <a:pt x="0" y="2232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689130" y="3449226"/>
              <a:ext cx="7060853" cy="2232995"/>
            </a:xfrm>
            <a:custGeom>
              <a:avLst/>
              <a:gdLst/>
              <a:ahLst/>
              <a:cxnLst/>
              <a:rect r="r" b="b" t="t" l="l"/>
              <a:pathLst>
                <a:path h="2232995" w="7060853">
                  <a:moveTo>
                    <a:pt x="0" y="0"/>
                  </a:moveTo>
                  <a:lnTo>
                    <a:pt x="7060853" y="0"/>
                  </a:lnTo>
                  <a:lnTo>
                    <a:pt x="7060853" y="2232995"/>
                  </a:lnTo>
                  <a:lnTo>
                    <a:pt x="0" y="2232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553069" y="7688821"/>
              <a:ext cx="7060853" cy="2232995"/>
            </a:xfrm>
            <a:custGeom>
              <a:avLst/>
              <a:gdLst/>
              <a:ahLst/>
              <a:cxnLst/>
              <a:rect r="r" b="b" t="t" l="l"/>
              <a:pathLst>
                <a:path h="2232995" w="7060853">
                  <a:moveTo>
                    <a:pt x="0" y="0"/>
                  </a:moveTo>
                  <a:lnTo>
                    <a:pt x="7060854" y="0"/>
                  </a:lnTo>
                  <a:lnTo>
                    <a:pt x="7060854" y="2232995"/>
                  </a:lnTo>
                  <a:lnTo>
                    <a:pt x="0" y="2232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71388" y="7778963"/>
              <a:ext cx="6749142" cy="2142852"/>
            </a:xfrm>
            <a:custGeom>
              <a:avLst/>
              <a:gdLst/>
              <a:ahLst/>
              <a:cxnLst/>
              <a:rect r="r" b="b" t="t" l="l"/>
              <a:pathLst>
                <a:path h="2142852" w="6749142">
                  <a:moveTo>
                    <a:pt x="0" y="0"/>
                  </a:moveTo>
                  <a:lnTo>
                    <a:pt x="6749142" y="0"/>
                  </a:lnTo>
                  <a:lnTo>
                    <a:pt x="6749142" y="2142853"/>
                  </a:lnTo>
                  <a:lnTo>
                    <a:pt x="0" y="2142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881545" y="2986484"/>
              <a:ext cx="9753600" cy="877824"/>
            </a:xfrm>
            <a:custGeom>
              <a:avLst/>
              <a:gdLst/>
              <a:ahLst/>
              <a:cxnLst/>
              <a:rect r="r" b="b" t="t" l="l"/>
              <a:pathLst>
                <a:path h="87782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877824"/>
                  </a:lnTo>
                  <a:lnTo>
                    <a:pt x="0" y="877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989028" y="2671167"/>
              <a:ext cx="4656931" cy="590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sz="3010">
                  <a:solidFill>
                    <a:srgbClr val="2D3E5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Teacher give the test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519928" y="19050"/>
              <a:ext cx="5553551" cy="590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sz="3010">
                  <a:solidFill>
                    <a:srgbClr val="2D3E5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Student fail at question 5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947447" y="2671167"/>
              <a:ext cx="4544219" cy="590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sz="3010">
                  <a:solidFill>
                    <a:srgbClr val="2D3E5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Focus on question 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675326" y="6932749"/>
              <a:ext cx="8816340" cy="590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sz="3010">
                  <a:solidFill>
                    <a:srgbClr val="2D3E5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Student now solve question 5 correctly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73958" y="6932749"/>
              <a:ext cx="8150543" cy="590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sz="3010">
                  <a:solidFill>
                    <a:srgbClr val="2D3E5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Student can do correctly all question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2235441">
              <a:off x="13771673" y="2967507"/>
              <a:ext cx="2075503" cy="2323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294"/>
                </a:lnSpc>
                <a:spcBef>
                  <a:spcPct val="0"/>
                </a:spcBef>
              </a:pPr>
              <a:r>
                <a:rPr lang="en-US" sz="12086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→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5400000">
              <a:off x="16285094" y="5597652"/>
              <a:ext cx="1331138" cy="1500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526"/>
                </a:lnSpc>
                <a:spcBef>
                  <a:spcPct val="0"/>
                </a:spcBef>
              </a:pPr>
              <a:r>
                <a:rPr lang="en-US" sz="7751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→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-10800000">
              <a:off x="10195157" y="7634579"/>
              <a:ext cx="2183286" cy="2440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985"/>
                </a:lnSpc>
                <a:spcBef>
                  <a:spcPct val="0"/>
                </a:spcBef>
              </a:pPr>
              <a:r>
                <a:rPr lang="en-US" sz="12713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→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-1889463">
              <a:off x="6741881" y="2878419"/>
              <a:ext cx="2075503" cy="2323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294"/>
                </a:lnSpc>
                <a:spcBef>
                  <a:spcPct val="0"/>
                </a:spcBef>
              </a:pPr>
              <a:r>
                <a:rPr lang="en-US" sz="12086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→ </a:t>
              </a:r>
            </a:p>
          </p:txBody>
        </p:sp>
        <p:sp>
          <p:nvSpPr>
            <p:cNvPr name="AutoShape 24" id="24"/>
            <p:cNvSpPr/>
            <p:nvPr/>
          </p:nvSpPr>
          <p:spPr>
            <a:xfrm>
              <a:off x="7379626" y="5682221"/>
              <a:ext cx="5146860" cy="1306603"/>
            </a:xfrm>
            <a:prstGeom prst="line">
              <a:avLst/>
            </a:prstGeom>
            <a:ln cap="flat" w="50800">
              <a:solidFill>
                <a:srgbClr val="1D1C24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TextBox 25" id="25"/>
            <p:cNvSpPr txBox="true"/>
            <p:nvPr/>
          </p:nvSpPr>
          <p:spPr>
            <a:xfrm rot="-9906640">
              <a:off x="7220059" y="5121066"/>
              <a:ext cx="754914" cy="1281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32"/>
                </a:lnSpc>
                <a:spcBef>
                  <a:spcPct val="0"/>
                </a:spcBef>
              </a:pPr>
              <a:r>
                <a:rPr lang="en-US" sz="6932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&gt;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0030"/>
            <a:ext cx="14952763" cy="506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Mathematical Foundation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AdaBoost Algorithm Step by Step: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Step 1: Initialize weights, all N samples initially have equal weights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Step 2: For each iteration:</a:t>
            </a:r>
          </a:p>
          <a:p>
            <a:pPr algn="just" marL="1563120" indent="-521040" lvl="2">
              <a:lnSpc>
                <a:spcPts val="3982"/>
              </a:lnSpc>
              <a:buFont typeface="Arial"/>
              <a:buChar char="⚬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Train weak learner on data with weights</a:t>
            </a:r>
          </a:p>
          <a:p>
            <a:pPr algn="just" marL="1563120" indent="-521040" lvl="2">
              <a:lnSpc>
                <a:spcPts val="3982"/>
              </a:lnSpc>
              <a:buFont typeface="Arial"/>
              <a:buChar char="⚬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Calculate weighted error rate</a:t>
            </a:r>
          </a:p>
          <a:p>
            <a:pPr algn="just" marL="1563120" indent="-521040" lvl="2">
              <a:lnSpc>
                <a:spcPts val="3982"/>
              </a:lnSpc>
              <a:buFont typeface="Arial"/>
              <a:buChar char="⚬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Calculate model weight</a:t>
            </a:r>
          </a:p>
          <a:p>
            <a:pPr algn="just" marL="1563120" indent="-521040" lvl="2">
              <a:lnSpc>
                <a:spcPts val="3982"/>
              </a:lnSpc>
              <a:buFont typeface="Arial"/>
              <a:buChar char="⚬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Update sample weights</a:t>
            </a:r>
          </a:p>
          <a:p>
            <a:pPr algn="just" marL="1563120" indent="-521040" lvl="2">
              <a:lnSpc>
                <a:spcPts val="3982"/>
              </a:lnSpc>
              <a:buFont typeface="Arial"/>
              <a:buChar char="⚬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Normalize weights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Step 3: Final Prediction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227695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Ad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aBoost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474" y="2603028"/>
            <a:ext cx="227695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Ad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0709" y="3237529"/>
            <a:ext cx="14952763" cy="52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Visualization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262653" y="2445061"/>
            <a:ext cx="12025347" cy="5192906"/>
          </a:xfrm>
          <a:custGeom>
            <a:avLst/>
            <a:gdLst/>
            <a:ahLst/>
            <a:cxnLst/>
            <a:rect r="r" b="b" t="t" l="l"/>
            <a:pathLst>
              <a:path h="5192906" w="12025347">
                <a:moveTo>
                  <a:pt x="0" y="0"/>
                </a:moveTo>
                <a:lnTo>
                  <a:pt x="12025347" y="0"/>
                </a:lnTo>
                <a:lnTo>
                  <a:pt x="12025347" y="5192905"/>
                </a:lnTo>
                <a:lnTo>
                  <a:pt x="0" y="5192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828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5041514"/>
            <a:ext cx="6262653" cy="5245486"/>
          </a:xfrm>
          <a:custGeom>
            <a:avLst/>
            <a:gdLst/>
            <a:ahLst/>
            <a:cxnLst/>
            <a:rect r="r" b="b" t="t" l="l"/>
            <a:pathLst>
              <a:path h="5245486" w="6262653">
                <a:moveTo>
                  <a:pt x="0" y="0"/>
                </a:moveTo>
                <a:lnTo>
                  <a:pt x="6262653" y="0"/>
                </a:lnTo>
                <a:lnTo>
                  <a:pt x="6262653" y="5245486"/>
                </a:lnTo>
                <a:lnTo>
                  <a:pt x="0" y="5245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405" t="-9976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62653" y="7745476"/>
            <a:ext cx="4681944" cy="254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Current: 100 stumps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ingle stump: 0.7000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AdaBoost: 0.9222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Improvement: +22.22%</a:t>
            </a:r>
          </a:p>
          <a:p>
            <a:pPr algn="just">
              <a:lnSpc>
                <a:spcPts val="3982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0030"/>
            <a:ext cx="14952763" cy="525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1"/>
              </a:lnSpc>
            </a:pP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Mechanism: 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"Learning via Errors"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Instead of changing sample weights, the new model tries to predict the error of the previous model.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It uses Gradient Descent to minimize a Loss Function.</a:t>
            </a:r>
          </a:p>
          <a:p>
            <a:pPr algn="just">
              <a:lnSpc>
                <a:spcPts val="4641"/>
              </a:lnSpc>
            </a:pP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The Process: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Model 1 predicts the average.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Calculate Residual: R = y_true - y_pred.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Model 2 predicts R.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Update: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824337" y="8674274"/>
            <a:ext cx="8465507" cy="873172"/>
          </a:xfrm>
          <a:custGeom>
            <a:avLst/>
            <a:gdLst/>
            <a:ahLst/>
            <a:cxnLst/>
            <a:rect r="r" b="b" t="t" l="l"/>
            <a:pathLst>
              <a:path h="873172" w="8465507">
                <a:moveTo>
                  <a:pt x="0" y="0"/>
                </a:moveTo>
                <a:lnTo>
                  <a:pt x="8465507" y="0"/>
                </a:lnTo>
                <a:lnTo>
                  <a:pt x="8465507" y="873172"/>
                </a:lnTo>
                <a:lnTo>
                  <a:pt x="0" y="87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474" y="2603028"/>
            <a:ext cx="4314230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Gradient 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3514505"/>
            <a:ext cx="18288000" cy="5920740"/>
          </a:xfrm>
          <a:custGeom>
            <a:avLst/>
            <a:gdLst/>
            <a:ahLst/>
            <a:cxnLst/>
            <a:rect r="r" b="b" t="t" l="l"/>
            <a:pathLst>
              <a:path h="5920740" w="18288000">
                <a:moveTo>
                  <a:pt x="0" y="0"/>
                </a:moveTo>
                <a:lnTo>
                  <a:pt x="18288000" y="0"/>
                </a:lnTo>
                <a:lnTo>
                  <a:pt x="18288000" y="5920740"/>
                </a:lnTo>
                <a:lnTo>
                  <a:pt x="0" y="5920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4314230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Gradient 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474" y="2603028"/>
            <a:ext cx="4314230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Gradient 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83167" y="2374257"/>
            <a:ext cx="11104833" cy="7912194"/>
          </a:xfrm>
          <a:custGeom>
            <a:avLst/>
            <a:gdLst/>
            <a:ahLst/>
            <a:cxnLst/>
            <a:rect r="r" b="b" t="t" l="l"/>
            <a:pathLst>
              <a:path h="7912194" w="11104833">
                <a:moveTo>
                  <a:pt x="0" y="0"/>
                </a:moveTo>
                <a:lnTo>
                  <a:pt x="11104833" y="0"/>
                </a:lnTo>
                <a:lnTo>
                  <a:pt x="11104833" y="7912193"/>
                </a:lnTo>
                <a:lnTo>
                  <a:pt x="0" y="7912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80709" y="3237529"/>
            <a:ext cx="14952763" cy="52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0709" y="3788328"/>
            <a:ext cx="5789664" cy="355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Current: 100 trees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Single tree MSE: 0.1229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GBM MSE: 0.0350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MSE reduction: 71.54%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GBM f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its residuals iteratively, reducing bias each step!</a:t>
            </a:r>
          </a:p>
          <a:p>
            <a:pPr algn="just">
              <a:lnSpc>
                <a:spcPts val="3982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0030"/>
            <a:ext cx="14952763" cy="641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1"/>
              </a:lnSpc>
            </a:pP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XGBoost (Extreme Gradient Boosting):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Optimized for speed and performance.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Includes regularization (L1/L2) to prevent overfitting.</a:t>
            </a:r>
          </a:p>
          <a:p>
            <a:pPr algn="just">
              <a:lnSpc>
                <a:spcPts val="4641"/>
              </a:lnSpc>
            </a:pP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LightGBM: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Developed by Microsoft. Uses leaf-wise tree growth.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Extremely fast and memory-efficient for large datasets.</a:t>
            </a:r>
          </a:p>
          <a:p>
            <a:pPr algn="just">
              <a:lnSpc>
                <a:spcPts val="4641"/>
              </a:lnSpc>
            </a:pP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CatBoost: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Developed by Yandex.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Handles Categorical Features automatically without complex preprocessing.</a:t>
            </a:r>
          </a:p>
          <a:p>
            <a:pPr algn="just">
              <a:lnSpc>
                <a:spcPts val="464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6084808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Modern Implementa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67619" y="3237529"/>
            <a:ext cx="14952763" cy="295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2"/>
              </a:lnSpc>
            </a:pPr>
            <a:r>
              <a:rPr lang="en-US" sz="35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Bias reduced by: 99.49%</a:t>
            </a:r>
          </a:p>
          <a:p>
            <a:pPr algn="just">
              <a:lnSpc>
                <a:spcPts val="3872"/>
              </a:lnSpc>
            </a:pPr>
            <a:r>
              <a:rPr lang="en-US" sz="35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Variance increased by: 461.13%</a:t>
            </a:r>
          </a:p>
          <a:p>
            <a:pPr algn="just">
              <a:lnSpc>
                <a:spcPts val="3872"/>
              </a:lnSpc>
            </a:pPr>
            <a:r>
              <a:rPr lang="en-US" sz="35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N</a:t>
            </a:r>
            <a:r>
              <a:rPr lang="en-US" sz="35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et effec</a:t>
            </a:r>
            <a:r>
              <a:rPr lang="en-US" sz="35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t: To</a:t>
            </a:r>
            <a:r>
              <a:rPr lang="en-US" sz="35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tal error reduced by 91.48%</a:t>
            </a:r>
          </a:p>
          <a:p>
            <a:pPr algn="just">
              <a:lnSpc>
                <a:spcPts val="3872"/>
              </a:lnSpc>
            </a:pPr>
            <a:r>
              <a:rPr lang="en-US" sz="35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CO</a:t>
            </a:r>
            <a:r>
              <a:rPr lang="en-US" sz="35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NCLUSION: Boosting reduces BIAS but increases VARIANCE!</a:t>
            </a:r>
          </a:p>
          <a:p>
            <a:pPr algn="just">
              <a:lnSpc>
                <a:spcPts val="3872"/>
              </a:lnSpc>
            </a:pPr>
            <a:r>
              <a:rPr lang="en-US" sz="35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This is opposite to Bagging.</a:t>
            </a:r>
          </a:p>
          <a:p>
            <a:pPr algn="just">
              <a:lnSpc>
                <a:spcPts val="398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308342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55495" y="5642104"/>
            <a:ext cx="13177011" cy="4644896"/>
          </a:xfrm>
          <a:custGeom>
            <a:avLst/>
            <a:gdLst/>
            <a:ahLst/>
            <a:cxnLst/>
            <a:rect r="r" b="b" t="t" l="l"/>
            <a:pathLst>
              <a:path h="4644896" w="13177011">
                <a:moveTo>
                  <a:pt x="0" y="0"/>
                </a:moveTo>
                <a:lnTo>
                  <a:pt x="13177010" y="0"/>
                </a:lnTo>
                <a:lnTo>
                  <a:pt x="13177010" y="4644896"/>
                </a:lnTo>
                <a:lnTo>
                  <a:pt x="0" y="4644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0030"/>
            <a:ext cx="14952763" cy="641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1"/>
              </a:lnSpc>
            </a:pP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When to use</a:t>
            </a: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: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When you need maximum accuracy on structured/tabular data.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When the base model has High Bias (Underfitting).</a:t>
            </a:r>
          </a:p>
          <a:p>
            <a:pPr algn="just">
              <a:lnSpc>
                <a:spcPts val="4641"/>
              </a:lnSpc>
            </a:pP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Limitations: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b="true" sz="42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Sequential: 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Harder to parallelize than Bagging.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b="true" sz="42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Noise Sensitivity: 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Because it tries to fix every error, it can overfit if the data has many outliers.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b="true" sz="42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Tuning: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Requires careful tuning of hyperparameters (Learning rate, tree depth).</a:t>
            </a:r>
          </a:p>
          <a:p>
            <a:pPr algn="just">
              <a:lnSpc>
                <a:spcPts val="464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5732383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Conclusion &amp; Trade-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offs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Boosting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0187" y="4360091"/>
            <a:ext cx="12687625" cy="182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685"/>
              </a:lnSpc>
            </a:pPr>
            <a:r>
              <a:rPr lang="en-US" sz="13685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Stacking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10505"/>
            <a:ext cx="14952763" cy="500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1"/>
              </a:lnSpc>
              <a:spcBef>
                <a:spcPct val="0"/>
              </a:spcBef>
            </a:pPr>
            <a:r>
              <a:rPr lang="en-US" b="true" sz="40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Co</a:t>
            </a:r>
            <a:r>
              <a:rPr lang="en-US" b="true" sz="40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ncept: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In supervised learning, the prediction error consists of three parts: </a:t>
            </a:r>
            <a:r>
              <a:rPr lang="en-US" b="true" sz="40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Bias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, </a:t>
            </a:r>
            <a:r>
              <a:rPr lang="en-US" b="true" sz="40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Variance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, and </a:t>
            </a:r>
            <a:r>
              <a:rPr lang="en-US" b="true" sz="40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Irreducible Error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.</a:t>
            </a:r>
          </a:p>
          <a:p>
            <a:pPr algn="just" marL="867858" indent="-433929" lvl="1">
              <a:lnSpc>
                <a:spcPts val="4421"/>
              </a:lnSpc>
              <a:buFont typeface="Arial"/>
              <a:buChar char="•"/>
            </a:pP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High Bias (Underfitting): The model is too simple to capture the underlying structure of the data.</a:t>
            </a:r>
          </a:p>
          <a:p>
            <a:pPr algn="just" marL="867858" indent="-433929" lvl="1">
              <a:lnSpc>
                <a:spcPts val="4421"/>
              </a:lnSpc>
              <a:buFont typeface="Arial"/>
              <a:buChar char="•"/>
            </a:pP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High Variance (Overfitting): The model is too sensitive to the noise in the training data.</a:t>
            </a:r>
          </a:p>
          <a:p>
            <a:pPr algn="just">
              <a:lnSpc>
                <a:spcPts val="4421"/>
              </a:lnSpc>
            </a:pPr>
            <a:r>
              <a:rPr lang="en-US" b="true" sz="40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The Tradeoff: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Typically, minimizing bias increases variance and vice versa.</a:t>
            </a:r>
          </a:p>
          <a:p>
            <a:pPr algn="just">
              <a:lnSpc>
                <a:spcPts val="4421"/>
              </a:lnSpc>
            </a:pPr>
            <a:r>
              <a:rPr lang="en-US" b="true" sz="40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Equation: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88816" y="8414555"/>
            <a:ext cx="9910367" cy="743278"/>
          </a:xfrm>
          <a:custGeom>
            <a:avLst/>
            <a:gdLst/>
            <a:ahLst/>
            <a:cxnLst/>
            <a:rect r="r" b="b" t="t" l="l"/>
            <a:pathLst>
              <a:path h="743278" w="9910367">
                <a:moveTo>
                  <a:pt x="0" y="0"/>
                </a:moveTo>
                <a:lnTo>
                  <a:pt x="9910368" y="0"/>
                </a:lnTo>
                <a:lnTo>
                  <a:pt x="9910368" y="743278"/>
                </a:lnTo>
                <a:lnTo>
                  <a:pt x="0" y="743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474" y="2603028"/>
            <a:ext cx="8867299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he Problem: Bias-Variance Tradeoff 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0030"/>
            <a:ext cx="14952763" cy="641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1"/>
              </a:lnSpc>
            </a:pP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Definition: 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An en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se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mble l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ar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ni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ng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technique that combines multiple classification or regression models v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m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ta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-classifi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r or a meta-regressor.</a:t>
            </a:r>
          </a:p>
          <a:p>
            <a:pPr algn="just">
              <a:lnSpc>
                <a:spcPts val="4641"/>
              </a:lnSpc>
            </a:pPr>
            <a:r>
              <a:rPr lang="en-US" sz="4219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Core Philosophy: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Bagging uses Voting (Democracy).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Boosting uses Correction (Improvement).</a:t>
            </a:r>
          </a:p>
          <a:p>
            <a:pPr algn="just" marL="911097" indent="-455548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Stacking uses Learning (Management).</a:t>
            </a:r>
          </a:p>
          <a:p>
            <a:pPr algn="just">
              <a:lnSpc>
                <a:spcPts val="4641"/>
              </a:lnSpc>
            </a:pPr>
            <a:r>
              <a:rPr lang="en-US" b="true" sz="42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Analogy: 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Imagine a team of experts (Base Models) giving their opinions. Instead of just voting, there is a Manager (Meta Model) who knows which expert is reliable in which situation and makes the final decision.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4217075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What is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 Stacking?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Stacking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3611880"/>
            <a:ext cx="18288000" cy="6675120"/>
          </a:xfrm>
          <a:custGeom>
            <a:avLst/>
            <a:gdLst/>
            <a:ahLst/>
            <a:cxnLst/>
            <a:rect r="r" b="b" t="t" l="l"/>
            <a:pathLst>
              <a:path h="6675120" w="18288000">
                <a:moveTo>
                  <a:pt x="0" y="0"/>
                </a:moveTo>
                <a:lnTo>
                  <a:pt x="18288000" y="0"/>
                </a:lnTo>
                <a:lnTo>
                  <a:pt x="18288000" y="6675120"/>
                </a:lnTo>
                <a:lnTo>
                  <a:pt x="0" y="6675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4217075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What is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 Stacking?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Stacking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0030"/>
            <a:ext cx="14952763" cy="607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The Two-Le</a:t>
            </a: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vel Structure: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Level-0 (Base Learners):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Consists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of diverse models.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Key Requirement: 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Diversity. The models should make different types of errors.</a:t>
            </a:r>
          </a:p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Level-1 (Meta Learner):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Input: 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The predictions output by Level-0 models.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Target: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The original ground truth labels.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Goal: 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To learn the optimal combination of base model predictions.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Common Choice: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Logistic Regression or Linear Regression to keep it simple and avoid overfitting.</a:t>
            </a:r>
          </a:p>
          <a:p>
            <a:pPr algn="just">
              <a:lnSpc>
                <a:spcPts val="398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3973473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The Archi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Stacking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0030"/>
            <a:ext cx="14952763" cy="557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How</a:t>
            </a: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 t</a:t>
            </a: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o Train Stacking (Pr</a:t>
            </a: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even</a:t>
            </a: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ting Data Leakage)</a:t>
            </a:r>
          </a:p>
          <a:p>
            <a:pPr algn="just">
              <a:lnSpc>
                <a:spcPts val="3982"/>
              </a:lnSpc>
            </a:pP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The Problem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: If we train base models and predict on the same data to train the meta-learner, it will overfit the data.</a:t>
            </a:r>
          </a:p>
          <a:p>
            <a:pPr algn="just">
              <a:lnSpc>
                <a:spcPts val="3982"/>
              </a:lnSpc>
            </a:pP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The Solution: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K-Fold Cross-Validation Strategy</a:t>
            </a:r>
          </a:p>
          <a:p>
            <a:pPr algn="just" marL="781560" indent="-390780" lvl="1">
              <a:lnSpc>
                <a:spcPts val="3982"/>
              </a:lnSpc>
              <a:buAutoNum type="arabicPeriod" startAt="1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Split training data into K folds.</a:t>
            </a:r>
          </a:p>
          <a:p>
            <a:pPr algn="just" marL="781560" indent="-390780" lvl="1">
              <a:lnSpc>
                <a:spcPts val="3982"/>
              </a:lnSpc>
              <a:buAutoNum type="arabicPeriod" startAt="1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For each fold, train base models on (K-1) folds and predict on the remaining hold-out fold.</a:t>
            </a:r>
          </a:p>
          <a:p>
            <a:pPr algn="just" marL="781560" indent="-390780" lvl="1">
              <a:lnSpc>
                <a:spcPts val="3982"/>
              </a:lnSpc>
              <a:buAutoNum type="arabicPeriod" startAt="1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Collect these "Out-of-Fold" predictions to create a new training set for the Meta Learner.</a:t>
            </a:r>
          </a:p>
          <a:p>
            <a:pPr algn="just" marL="781560" indent="-390780" lvl="1">
              <a:lnSpc>
                <a:spcPts val="3982"/>
              </a:lnSpc>
              <a:buAutoNum type="arabicPeriod" startAt="1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Train the Meta Learner on these new features.</a:t>
            </a:r>
          </a:p>
          <a:p>
            <a:pPr algn="just">
              <a:lnSpc>
                <a:spcPts val="398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3328035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The Wo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rkflow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Stacking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474" y="2603028"/>
            <a:ext cx="308342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Stacking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13805" y="2374257"/>
            <a:ext cx="9174195" cy="7912743"/>
          </a:xfrm>
          <a:custGeom>
            <a:avLst/>
            <a:gdLst/>
            <a:ahLst/>
            <a:cxnLst/>
            <a:rect r="r" b="b" t="t" l="l"/>
            <a:pathLst>
              <a:path h="7912743" w="9174195">
                <a:moveTo>
                  <a:pt x="0" y="0"/>
                </a:moveTo>
                <a:lnTo>
                  <a:pt x="9174195" y="0"/>
                </a:lnTo>
                <a:lnTo>
                  <a:pt x="9174195" y="7912743"/>
                </a:lnTo>
                <a:lnTo>
                  <a:pt x="0" y="791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99620" y="3237529"/>
            <a:ext cx="7563291" cy="304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Observation: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Each model creates a different decision boundary.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Stacking will learn how to combine these diverse perspectives!</a:t>
            </a:r>
          </a:p>
          <a:p>
            <a:pPr algn="just">
              <a:lnSpc>
                <a:spcPts val="3982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474" y="2603028"/>
            <a:ext cx="308342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Stacking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9620" y="3237529"/>
            <a:ext cx="7563291" cy="304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NOTICE: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The stacking boundary is smoother and more accurate than individual models.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The meta-learner learned which expert to trust in different regions!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62911" y="2244111"/>
            <a:ext cx="9325089" cy="8042889"/>
          </a:xfrm>
          <a:custGeom>
            <a:avLst/>
            <a:gdLst/>
            <a:ahLst/>
            <a:cxnLst/>
            <a:rect r="r" b="b" t="t" l="l"/>
            <a:pathLst>
              <a:path h="8042889" w="9325089">
                <a:moveTo>
                  <a:pt x="0" y="0"/>
                </a:moveTo>
                <a:lnTo>
                  <a:pt x="9325089" y="0"/>
                </a:lnTo>
                <a:lnTo>
                  <a:pt x="9325089" y="8042889"/>
                </a:lnTo>
                <a:lnTo>
                  <a:pt x="0" y="804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474" y="2603028"/>
            <a:ext cx="308342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Stacking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9620" y="3237529"/>
            <a:ext cx="6766499" cy="254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Meta-Learner: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Logistic Regression (Standard)</a:t>
            </a:r>
          </a:p>
          <a:p>
            <a:pPr algn="just">
              <a:lnSpc>
                <a:spcPts val="3982"/>
              </a:lnSpc>
            </a:pP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Description: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Linear combination of base predictions</a:t>
            </a:r>
          </a:p>
          <a:p>
            <a:pPr algn="just">
              <a:lnSpc>
                <a:spcPts val="3982"/>
              </a:lnSpc>
            </a:pPr>
            <a:r>
              <a:rPr lang="en-US" b="true" sz="3620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Accuracy: 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0.9333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643683" y="5704276"/>
            <a:ext cx="13000634" cy="4582724"/>
          </a:xfrm>
          <a:custGeom>
            <a:avLst/>
            <a:gdLst/>
            <a:ahLst/>
            <a:cxnLst/>
            <a:rect r="r" b="b" t="t" l="l"/>
            <a:pathLst>
              <a:path h="4582724" w="13000634">
                <a:moveTo>
                  <a:pt x="0" y="0"/>
                </a:moveTo>
                <a:lnTo>
                  <a:pt x="13000634" y="0"/>
                </a:lnTo>
                <a:lnTo>
                  <a:pt x="13000634" y="4582724"/>
                </a:lnTo>
                <a:lnTo>
                  <a:pt x="0" y="4582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85161" y="3237529"/>
            <a:ext cx="7563291" cy="20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2"/>
              </a:lnSpc>
            </a:pPr>
            <a:r>
              <a:rPr lang="en-US" sz="36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Comparison</a:t>
            </a: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with base models: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vs Decision Tree: +5.56%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vs KNN (k=7): -1.11%</a:t>
            </a:r>
          </a:p>
          <a:p>
            <a:pPr algn="just" marL="781560" indent="-390780" lvl="1">
              <a:lnSpc>
                <a:spcPts val="398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vs Linear SVM: +4.44%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0709" y="3420030"/>
            <a:ext cx="14952763" cy="525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2"/>
              </a:lnSpc>
            </a:pPr>
            <a:r>
              <a:rPr lang="en-US" sz="42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Pros:</a:t>
            </a:r>
          </a:p>
          <a:p>
            <a:pPr algn="just" marL="911099" indent="-455549" lvl="1">
              <a:lnSpc>
                <a:spcPts val="4642"/>
              </a:lnSpc>
              <a:buFont typeface="Arial"/>
              <a:buChar char="•"/>
            </a:pPr>
            <a:r>
              <a:rPr lang="en-US" sz="42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Often achieves higher accuracy than any single model or simple voting.</a:t>
            </a:r>
          </a:p>
          <a:p>
            <a:pPr algn="just" marL="911099" indent="-455549" lvl="1">
              <a:lnSpc>
                <a:spcPts val="4642"/>
              </a:lnSpc>
              <a:buFont typeface="Arial"/>
              <a:buChar char="•"/>
            </a:pPr>
            <a:r>
              <a:rPr lang="en-US" sz="42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Standard winning strategy in competitions (Kaggle).</a:t>
            </a:r>
          </a:p>
          <a:p>
            <a:pPr algn="just">
              <a:lnSpc>
                <a:spcPts val="4642"/>
              </a:lnSpc>
            </a:pPr>
            <a:r>
              <a:rPr lang="en-US" sz="4220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Cons:</a:t>
            </a:r>
          </a:p>
          <a:p>
            <a:pPr algn="just" marL="911099" indent="-455549" lvl="1">
              <a:lnSpc>
                <a:spcPts val="4642"/>
              </a:lnSpc>
              <a:buFont typeface="Arial"/>
              <a:buChar char="•"/>
            </a:pPr>
            <a:r>
              <a:rPr lang="en-US" sz="42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High Complexity: Hard to implement and explain.</a:t>
            </a:r>
          </a:p>
          <a:p>
            <a:pPr algn="just" marL="911099" indent="-455549" lvl="1">
              <a:lnSpc>
                <a:spcPts val="4642"/>
              </a:lnSpc>
              <a:buFont typeface="Arial"/>
              <a:buChar char="•"/>
            </a:pPr>
            <a:r>
              <a:rPr lang="en-US" sz="4220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Computationally Expensive: Requires training many models multiple times.</a:t>
            </a:r>
          </a:p>
          <a:p>
            <a:pPr algn="just">
              <a:lnSpc>
                <a:spcPts val="464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474" y="2603028"/>
            <a:ext cx="2642711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Conc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Stacking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0187" y="4360091"/>
            <a:ext cx="12687625" cy="182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685"/>
              </a:lnSpc>
            </a:pPr>
            <a:r>
              <a:rPr lang="en-US" sz="13685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Comparison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4" id="4"/>
          <p:cNvGraphicFramePr/>
          <p:nvPr/>
        </p:nvGraphicFramePr>
        <p:xfrm>
          <a:off x="0" y="2936034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Comparison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647412" y="3208954"/>
            <a:ext cx="8993176" cy="6139968"/>
            <a:chOff x="0" y="0"/>
            <a:chExt cx="1373770" cy="937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3770" cy="937923"/>
            </a:xfrm>
            <a:custGeom>
              <a:avLst/>
              <a:gdLst/>
              <a:ahLst/>
              <a:cxnLst/>
              <a:rect r="r" b="b" t="t" l="l"/>
              <a:pathLst>
                <a:path h="937923" w="1373770">
                  <a:moveTo>
                    <a:pt x="1349525" y="155341"/>
                  </a:moveTo>
                  <a:lnTo>
                    <a:pt x="1238947" y="31728"/>
                  </a:lnTo>
                  <a:cubicBezTo>
                    <a:pt x="1220887" y="11539"/>
                    <a:pt x="1195081" y="0"/>
                    <a:pt x="1167992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719111"/>
                  </a:lnTo>
                  <a:cubicBezTo>
                    <a:pt x="0" y="742530"/>
                    <a:pt x="8633" y="765128"/>
                    <a:pt x="24247" y="782583"/>
                  </a:cubicBezTo>
                  <a:lnTo>
                    <a:pt x="134824" y="906194"/>
                  </a:lnTo>
                  <a:cubicBezTo>
                    <a:pt x="152885" y="926384"/>
                    <a:pt x="178690" y="937923"/>
                    <a:pt x="205778" y="937923"/>
                  </a:cubicBezTo>
                  <a:lnTo>
                    <a:pt x="1167990" y="937914"/>
                  </a:lnTo>
                  <a:cubicBezTo>
                    <a:pt x="1195078" y="937914"/>
                    <a:pt x="1220883" y="926375"/>
                    <a:pt x="1238942" y="906186"/>
                  </a:cubicBezTo>
                  <a:lnTo>
                    <a:pt x="1349524" y="782570"/>
                  </a:lnTo>
                  <a:cubicBezTo>
                    <a:pt x="1365138" y="765116"/>
                    <a:pt x="1373771" y="742518"/>
                    <a:pt x="1373770" y="719098"/>
                  </a:cubicBezTo>
                  <a:lnTo>
                    <a:pt x="1373770" y="218812"/>
                  </a:lnTo>
                  <a:cubicBezTo>
                    <a:pt x="1373771" y="195393"/>
                    <a:pt x="1365139" y="172796"/>
                    <a:pt x="1349525" y="155341"/>
                  </a:cubicBezTo>
                  <a:close/>
                </a:path>
              </a:pathLst>
            </a:custGeom>
            <a:blipFill>
              <a:blip r:embed="rId3"/>
              <a:stretch>
                <a:fillRect l="-950" t="0" r="-95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474" y="2603028"/>
            <a:ext cx="8867299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he Problem: Bias-Variance Tradeoff 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0187" y="4360091"/>
            <a:ext cx="12687625" cy="182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685"/>
              </a:lnSpc>
            </a:pPr>
            <a:r>
              <a:rPr lang="en-US" sz="13685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9184" y="2594538"/>
            <a:ext cx="15891954" cy="7236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4"/>
              </a:lnSpc>
            </a:pPr>
            <a:r>
              <a:rPr lang="en-US" sz="3267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1. When to use Bagging</a:t>
            </a:r>
            <a:r>
              <a:rPr lang="en-US" sz="3267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: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You have high-variance models (like deep decision trees)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Training time is a concern (can parallelize)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Want to reduce overfitting without much tuning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Example: Random Forest for general-purpose classification</a:t>
            </a:r>
          </a:p>
          <a:p>
            <a:pPr algn="just">
              <a:lnSpc>
                <a:spcPts val="3594"/>
              </a:lnSpc>
            </a:pPr>
            <a:r>
              <a:rPr lang="en-US" sz="3267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2. When to use Boosting: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You have high-bias models (weak learners)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Accuracy is more important than training time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Have clean data (less sensitive to outliers with proper tuning)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Example: XGBoost/LightGBM for Kaggle competitions</a:t>
            </a:r>
          </a:p>
          <a:p>
            <a:pPr algn="just">
              <a:lnSpc>
                <a:spcPts val="3594"/>
              </a:lnSpc>
            </a:pPr>
            <a:r>
              <a:rPr lang="en-US" sz="3267" b="true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3. When to use Stacking: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You have diverse models with different strengths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Want to squeeze out maximum performance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Have enough data to properly train meta-learner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Computational cost is not a primary concern</a:t>
            </a:r>
          </a:p>
          <a:p>
            <a:pPr algn="just" marL="705464" indent="-352732" lvl="1">
              <a:lnSpc>
                <a:spcPts val="359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Example: Final ensemble in competitions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14612" y="3896499"/>
            <a:ext cx="11858775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000"/>
              </a:lnSpc>
            </a:pPr>
            <a:r>
              <a:rPr lang="en-US" sz="15000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Thanks for watching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85161" y="3391455"/>
            <a:ext cx="7874139" cy="5674659"/>
          </a:xfrm>
          <a:custGeom>
            <a:avLst/>
            <a:gdLst/>
            <a:ahLst/>
            <a:cxnLst/>
            <a:rect r="r" b="b" t="t" l="l"/>
            <a:pathLst>
              <a:path h="5674659" w="7874139">
                <a:moveTo>
                  <a:pt x="0" y="0"/>
                </a:moveTo>
                <a:lnTo>
                  <a:pt x="7874139" y="0"/>
                </a:lnTo>
                <a:lnTo>
                  <a:pt x="7874139" y="5674658"/>
                </a:lnTo>
                <a:lnTo>
                  <a:pt x="0" y="5674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0709" y="3410505"/>
            <a:ext cx="7563291" cy="555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7858" indent="-433929" lvl="1">
              <a:lnSpc>
                <a:spcPts val="4421"/>
              </a:lnSpc>
              <a:buFont typeface="Arial"/>
              <a:buChar char="•"/>
            </a:pPr>
            <a:r>
              <a:rPr lang="en-US" b="true" sz="40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Baggi</a:t>
            </a:r>
            <a:r>
              <a:rPr lang="en-US" b="true" sz="40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ng: 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Primarily focuses on reduc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ng 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Variance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(eff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ec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v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 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f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or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h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igh-variance models like Decision Trees).</a:t>
            </a:r>
          </a:p>
          <a:p>
            <a:pPr algn="just" marL="867858" indent="-433929" lvl="1">
              <a:lnSpc>
                <a:spcPts val="4421"/>
              </a:lnSpc>
              <a:buFont typeface="Arial"/>
              <a:buChar char="•"/>
            </a:pPr>
            <a:r>
              <a:rPr lang="en-US" b="true" sz="40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Boosting: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Primarily focuses on reducing Bias (effective for weak learners with high bias).</a:t>
            </a:r>
          </a:p>
          <a:p>
            <a:pPr algn="just" marL="867858" indent="-433929" lvl="1">
              <a:lnSpc>
                <a:spcPts val="4421"/>
              </a:lnSpc>
              <a:buFont typeface="Arial"/>
              <a:buChar char="•"/>
            </a:pPr>
            <a:r>
              <a:rPr lang="en-US" b="true" sz="40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Stacking: </a:t>
            </a:r>
            <a:r>
              <a:rPr lang="en-US" sz="40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Primarily focuses on improving predictive accuracy by combine boosting bagging.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474" y="2603028"/>
            <a:ext cx="9413974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T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he Solution: Using Ensemble Learning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0709" y="3420030"/>
            <a:ext cx="14952763" cy="422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32626" indent="-466313" lvl="1">
              <a:lnSpc>
                <a:spcPts val="4751"/>
              </a:lnSpc>
              <a:buFont typeface="Arial"/>
              <a:buChar char="•"/>
            </a:pPr>
            <a:r>
              <a:rPr lang="en-US" b="true" sz="43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Definition: </a:t>
            </a:r>
            <a:r>
              <a:rPr lang="en-US" sz="43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 machine learni</a:t>
            </a:r>
            <a:r>
              <a:rPr lang="en-US" sz="43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ng paradigm where multiple models (called "base learners" or "weak learners") are strategically combined to create </a:t>
            </a:r>
            <a:r>
              <a:rPr lang="en-US" sz="43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a single, more powerful predictive model</a:t>
            </a:r>
          </a:p>
          <a:p>
            <a:pPr algn="just" marL="932626" indent="-466313" lvl="1">
              <a:lnSpc>
                <a:spcPts val="4751"/>
              </a:lnSpc>
              <a:buFont typeface="Arial"/>
              <a:buChar char="•"/>
            </a:pPr>
            <a:r>
              <a:rPr lang="en-US" b="true" sz="43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Philosophy:</a:t>
            </a:r>
            <a:r>
              <a:rPr lang="en-US" sz="43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Based on the "Wisdom of Crowds" or "Collective Intelligence"-a committee of experts often makes better decisions than any single expert.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474" y="2603028"/>
            <a:ext cx="6784300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W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hat is Ensemble Learning?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Introduction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208954"/>
            <a:ext cx="11301259" cy="5989667"/>
          </a:xfrm>
          <a:custGeom>
            <a:avLst/>
            <a:gdLst/>
            <a:ahLst/>
            <a:cxnLst/>
            <a:rect r="r" b="b" t="t" l="l"/>
            <a:pathLst>
              <a:path h="5989667" w="11301259">
                <a:moveTo>
                  <a:pt x="0" y="0"/>
                </a:moveTo>
                <a:lnTo>
                  <a:pt x="11301258" y="0"/>
                </a:lnTo>
                <a:lnTo>
                  <a:pt x="11301258" y="5989667"/>
                </a:lnTo>
                <a:lnTo>
                  <a:pt x="0" y="5989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474" y="2603028"/>
            <a:ext cx="6784300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W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hat is Ensemble Learning?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Introduction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0709" y="3420030"/>
            <a:ext cx="14952763" cy="176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11037" indent="-455519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To cr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eate a Strong Learner from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multiple Weak Learners.</a:t>
            </a:r>
          </a:p>
          <a:p>
            <a:pPr algn="just" marL="911037" indent="-455519" lvl="1">
              <a:lnSpc>
                <a:spcPts val="4641"/>
              </a:lnSpc>
              <a:buFont typeface="Arial"/>
              <a:buChar char="•"/>
            </a:pP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To improve generalization capability and robustness compared to individual models.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474" y="2603028"/>
            <a:ext cx="6413778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Go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al of Ensemble Learning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474" y="5397670"/>
            <a:ext cx="5095042" cy="6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  <a:spcBef>
                <a:spcPct val="0"/>
              </a:spcBef>
            </a:pP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H</a:t>
            </a:r>
            <a:r>
              <a:rPr lang="en-US" sz="4210">
                <a:solidFill>
                  <a:srgbClr val="0368B5"/>
                </a:solidFill>
                <a:latin typeface="Georgia Pro"/>
                <a:ea typeface="Georgia Pro"/>
                <a:cs typeface="Georgia Pro"/>
                <a:sym typeface="Georgia Pro"/>
              </a:rPr>
              <a:t>ow Ensemble Helps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0709" y="6213146"/>
            <a:ext cx="14952763" cy="176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11037" indent="-455519" lvl="1">
              <a:lnSpc>
                <a:spcPts val="4641"/>
              </a:lnSpc>
              <a:buFont typeface="Arial"/>
              <a:buChar char="•"/>
            </a:pPr>
            <a:r>
              <a:rPr lang="en-US" b="true" sz="42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Error R</a:t>
            </a:r>
            <a:r>
              <a:rPr lang="en-US" b="true" sz="42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eduction: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Random errors cancel o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ut while systematic correct predictions reinforce each other.</a:t>
            </a:r>
          </a:p>
          <a:p>
            <a:pPr algn="just" marL="911037" indent="-455519" lvl="1">
              <a:lnSpc>
                <a:spcPts val="4641"/>
              </a:lnSpc>
              <a:buFont typeface="Arial"/>
              <a:buChar char="•"/>
            </a:pPr>
            <a:r>
              <a:rPr lang="en-US" b="true" sz="4219">
                <a:solidFill>
                  <a:srgbClr val="000000"/>
                </a:solidFill>
                <a:latin typeface="Rokkitt Bold"/>
                <a:ea typeface="Rokkitt Bold"/>
                <a:cs typeface="Rokkitt Bold"/>
                <a:sym typeface="Rokkitt Bold"/>
              </a:rPr>
              <a:t>Stability:</a:t>
            </a:r>
            <a:r>
              <a:rPr lang="en-US" sz="4219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Reduces the risk of choosing a single poor model.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4301536" cy="2374806"/>
          </a:xfrm>
          <a:custGeom>
            <a:avLst/>
            <a:gdLst/>
            <a:ahLst/>
            <a:cxnLst/>
            <a:rect r="r" b="b" t="t" l="l"/>
            <a:pathLst>
              <a:path h="2374806" w="4301536">
                <a:moveTo>
                  <a:pt x="0" y="0"/>
                </a:moveTo>
                <a:lnTo>
                  <a:pt x="4301536" y="0"/>
                </a:lnTo>
                <a:lnTo>
                  <a:pt x="4301536" y="2374806"/>
                </a:lnTo>
                <a:lnTo>
                  <a:pt x="0" y="2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4301536" y="1028700"/>
            <a:ext cx="12957764" cy="19050"/>
          </a:xfrm>
          <a:prstGeom prst="line">
            <a:avLst/>
          </a:prstGeom>
          <a:ln cap="flat" w="38100">
            <a:solidFill>
              <a:srgbClr val="1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301536" y="232405"/>
            <a:ext cx="10167250" cy="81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70"/>
              </a:lnSpc>
            </a:pP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5700">
                <a:solidFill>
                  <a:srgbClr val="0267AD"/>
                </a:solidFill>
                <a:latin typeface="Georgia Pro"/>
                <a:ea typeface="Georgia Pro"/>
                <a:cs typeface="Georgia Pro"/>
                <a:sym typeface="Georgia Pro"/>
              </a:rPr>
              <a:t>nsemble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01536" y="1200150"/>
            <a:ext cx="10167250" cy="117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4"/>
              </a:lnSpc>
            </a:pPr>
            <a:r>
              <a:rPr lang="en-US" sz="8724">
                <a:solidFill>
                  <a:srgbClr val="DD412D"/>
                </a:solidFill>
                <a:latin typeface="Georgia Pro"/>
                <a:ea typeface="Georgia Pro"/>
                <a:cs typeface="Georgia Pro"/>
                <a:sym typeface="Georgia Pro"/>
              </a:rPr>
              <a:t>Introduction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DAG5sBtcbr4</dc:identifier>
  <dcterms:modified xsi:type="dcterms:W3CDTF">2011-08-01T06:04:30Z</dcterms:modified>
  <cp:revision>1</cp:revision>
  <dc:title>Ensemble Learning</dc:title>
</cp:coreProperties>
</file>